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7c8d19991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7c8d19991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7c8d19991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7c8d19991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7c8d199916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7c8d199916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7c8d19991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7c8d199916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7c8d199916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7c8d199916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7c8d199916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7c8d199916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7c8d199916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7c8d199916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7c8d199916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7c8d199916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7c8d199916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7c8d199916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7c8d199916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7c8d199916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7c8d199916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7c8d199916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37c8d199916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37c8d199916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7c8d199916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7c8d199916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7c8d199916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7c8d199916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7c8d199916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7c8d199916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7c8d199916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7c8d199916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7c8d19991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7c8d19991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7c8d199916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7c8d199916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7c8d199916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7c8d199916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7c8d199916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7c8d199916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This is what life would look like if you all just listen to Mari and restart your PCs every week</a:t>
            </a:r>
            <a:endParaRPr>
              <a:solidFill>
                <a:schemeClr val="dk1"/>
              </a:solidFill>
            </a:endParaRPr>
          </a:p>
          <a:p>
            <a:pPr indent="0" lvl="0" marL="0" rtl="0" algn="l">
              <a:spcBef>
                <a:spcPts val="0"/>
              </a:spcBef>
              <a:spcAft>
                <a:spcPts val="0"/>
              </a:spcAft>
              <a:buNone/>
            </a:pPr>
            <a:r>
              <a:rPr lang="en-GB">
                <a:solidFill>
                  <a:schemeClr val="dk1"/>
                </a:solidFill>
              </a:rPr>
              <a:t>What have we learnt from this: ai is dark background, and lots of dark blue and purple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7ba0d8f97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7ba0d8f97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7c8d199916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7c8d199916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hyperlink" Target="http://www.youtube.com/watch?v=FwFduRA_L6Q" TargetMode="External"/><Relationship Id="rId5" Type="http://schemas.openxmlformats.org/officeDocument/2006/relationships/image" Target="../media/image10.jpg"/><Relationship Id="rId6" Type="http://schemas.openxmlformats.org/officeDocument/2006/relationships/image" Target="../media/image14.png"/><Relationship Id="rId7"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1" Type="http://schemas.openxmlformats.org/officeDocument/2006/relationships/image" Target="../media/image19.png"/><Relationship Id="rId10" Type="http://schemas.openxmlformats.org/officeDocument/2006/relationships/image" Target="../media/image16.png"/><Relationship Id="rId13" Type="http://schemas.openxmlformats.org/officeDocument/2006/relationships/image" Target="../media/image6.png"/><Relationship Id="rId12"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5.png"/><Relationship Id="rId9" Type="http://schemas.openxmlformats.org/officeDocument/2006/relationships/image" Target="../media/image17.png"/><Relationship Id="rId5" Type="http://schemas.openxmlformats.org/officeDocument/2006/relationships/image" Target="../media/image9.png"/><Relationship Id="rId6" Type="http://schemas.openxmlformats.org/officeDocument/2006/relationships/image" Target="../media/image8.png"/><Relationship Id="rId7" Type="http://schemas.openxmlformats.org/officeDocument/2006/relationships/image" Target="../media/image4.png"/><Relationship Id="rId8"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3257950" y="0"/>
            <a:ext cx="2430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lt2"/>
              </a:solidFill>
            </a:endParaRPr>
          </a:p>
        </p:txBody>
      </p:sp>
      <p:pic>
        <p:nvPicPr>
          <p:cNvPr id="55" name="Google Shape;55;p13"/>
          <p:cNvPicPr preferRelativeResize="0"/>
          <p:nvPr/>
        </p:nvPicPr>
        <p:blipFill>
          <a:blip r:embed="rId3">
            <a:alphaModFix/>
          </a:blip>
          <a:stretch>
            <a:fillRect/>
          </a:stretch>
        </p:blipFill>
        <p:spPr>
          <a:xfrm>
            <a:off x="4572000" y="0"/>
            <a:ext cx="4572001" cy="2252287"/>
          </a:xfrm>
          <a:prstGeom prst="rect">
            <a:avLst/>
          </a:prstGeom>
          <a:noFill/>
          <a:ln>
            <a:noFill/>
          </a:ln>
        </p:spPr>
      </p:pic>
      <p:pic>
        <p:nvPicPr>
          <p:cNvPr descr="This is a demo of &quot;LeNet 1&quot;, the first convolutional network that could recognize handwritten digits with good speed and accuracy.&#10;&#10;It was developed in early 1989 in the Adaptive System Research Department, headed by Larry Jackel, at Bell Labs in Holmdel, NJ.&#10;&#10;This &quot;real time&quot; demo ran on a DSP card sitting in a 486 PC with a video camera and frame grabber card. The DSP card had an AT&amp;T DSP32C chip, which was the first 32-bit floating-point DSP and could reach an amazing 12.5 million multiply-accumulate operations per second.&#10;&#10;The network was trained using the SN environment (a Lisp-based neural net simulator, the predecessor of Lush, itself a kind of ancestor to Torch7, itself the ancestor of PyTorch).&#10;We wrote a kind of &quot;compiler&quot; in SN that produced a self-contained piece of C code that could run the network. The network weights were array literals inside the C source code. &#10;&#10;The network architecture was a ConvNet with 2 layers of 5x5 convolution with stride 2, and two fully-connected layers on top. There were no separate pooling layer (it was too expensive).&#10;It had 9760 parameters and 64,660 connections.&#10;&#10;Shortly after this demo was put together, we started working with a development group and a product group at NCR (then a subsidiary of AT&amp;T). NCR soon deployed ATM machines that could read the numerical amounts on checks, initially in Europe and then in the US. The ConvNet was running on the DSP32C card sitting in a PC inside the ATM. Later, NCR deployed a similar system in large check reading machines that banks use in their back offices. At some point in the late 90's these machines were processing 10 to 20% of all the checks in the US. &#10;&#10;The network shown in this demo is described in our NIPS 1989 paper &quot;Handwritten digit recognition with a back-propagation network&quot;.&#10;https://direct.mit.edu/neco/article-abstract/1/4/541/5515/Backpropagation-Applied-to-Handwritten-Zip-Code&#10;&#10;&#10;The check reading system is described in our 1998 Proc. IEEE paper &quot;Gradient-Based Learning Applied to Document Recognition&quot; and in various shorter papers before that.&#10;&#10;Thanks to Larry Jackel for digitizing and editing the old VHS tape (and for holding the camera). There are cameo appearances by Donnie Henderson (who put together much of the demo) and Rich Howard, our lab director." id="56" name="Google Shape;56;p13" title="Convolutional Network Demo from 1989">
            <a:hlinkClick r:id="rId4"/>
          </p:cNvPr>
          <p:cNvPicPr preferRelativeResize="0"/>
          <p:nvPr/>
        </p:nvPicPr>
        <p:blipFill>
          <a:blip r:embed="rId5">
            <a:alphaModFix/>
          </a:blip>
          <a:stretch>
            <a:fillRect/>
          </a:stretch>
        </p:blipFill>
        <p:spPr>
          <a:xfrm>
            <a:off x="0" y="0"/>
            <a:ext cx="4512150" cy="2538075"/>
          </a:xfrm>
          <a:prstGeom prst="rect">
            <a:avLst/>
          </a:prstGeom>
          <a:noFill/>
          <a:ln>
            <a:noFill/>
          </a:ln>
        </p:spPr>
      </p:pic>
      <p:pic>
        <p:nvPicPr>
          <p:cNvPr id="57" name="Google Shape;57;p13"/>
          <p:cNvPicPr preferRelativeResize="0"/>
          <p:nvPr/>
        </p:nvPicPr>
        <p:blipFill>
          <a:blip r:embed="rId6">
            <a:alphaModFix/>
          </a:blip>
          <a:stretch>
            <a:fillRect/>
          </a:stretch>
        </p:blipFill>
        <p:spPr>
          <a:xfrm>
            <a:off x="4512150" y="2518290"/>
            <a:ext cx="4631851" cy="2607059"/>
          </a:xfrm>
          <a:prstGeom prst="rect">
            <a:avLst/>
          </a:prstGeom>
          <a:noFill/>
          <a:ln>
            <a:noFill/>
          </a:ln>
        </p:spPr>
      </p:pic>
      <p:pic>
        <p:nvPicPr>
          <p:cNvPr id="58" name="Google Shape;58;p13"/>
          <p:cNvPicPr preferRelativeResize="0"/>
          <p:nvPr/>
        </p:nvPicPr>
        <p:blipFill>
          <a:blip r:embed="rId7">
            <a:alphaModFix/>
          </a:blip>
          <a:stretch>
            <a:fillRect/>
          </a:stretch>
        </p:blipFill>
        <p:spPr>
          <a:xfrm>
            <a:off x="0" y="2538075"/>
            <a:ext cx="3882429" cy="25872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nvSpPr>
        <p:spPr>
          <a:xfrm>
            <a:off x="148650" y="182575"/>
            <a:ext cx="4642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1. </a:t>
            </a:r>
            <a:r>
              <a:rPr lang="en-GB" sz="1800">
                <a:solidFill>
                  <a:schemeClr val="lt2"/>
                </a:solidFill>
              </a:rPr>
              <a:t>LLM model </a:t>
            </a:r>
            <a:r>
              <a:rPr lang="en-GB" sz="1800">
                <a:solidFill>
                  <a:schemeClr val="lt2"/>
                </a:solidFill>
              </a:rPr>
              <a:t>architecture</a:t>
            </a:r>
            <a:endParaRPr sz="1800">
              <a:solidFill>
                <a:schemeClr val="lt2"/>
              </a:solidFill>
            </a:endParaRPr>
          </a:p>
        </p:txBody>
      </p:sp>
      <p:sp>
        <p:nvSpPr>
          <p:cNvPr id="114" name="Google Shape;114;p22"/>
          <p:cNvSpPr txBox="1"/>
          <p:nvPr/>
        </p:nvSpPr>
        <p:spPr>
          <a:xfrm>
            <a:off x="2630600" y="1037600"/>
            <a:ext cx="2430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a</a:t>
            </a:r>
            <a:endParaRPr sz="1800">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nvSpPr>
        <p:spPr>
          <a:xfrm>
            <a:off x="1951250" y="915225"/>
            <a:ext cx="57174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How will you learn this?</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LLM model architecture</a:t>
            </a:r>
            <a:endParaRPr sz="1800">
              <a:solidFill>
                <a:schemeClr val="lt2"/>
              </a:solidFill>
            </a:endParaRPr>
          </a:p>
          <a:p>
            <a:pPr indent="-342900" lvl="0" marL="457200" rtl="0" algn="l">
              <a:spcBef>
                <a:spcPts val="0"/>
              </a:spcBef>
              <a:spcAft>
                <a:spcPts val="0"/>
              </a:spcAft>
              <a:buClr>
                <a:schemeClr val="accent1"/>
              </a:buClr>
              <a:buSzPts val="1800"/>
              <a:buAutoNum type="arabicPeriod"/>
            </a:pPr>
            <a:r>
              <a:rPr lang="en-GB" sz="1800">
                <a:solidFill>
                  <a:schemeClr val="accent1"/>
                </a:solidFill>
              </a:rPr>
              <a:t>Common steps of training a basic LLM</a:t>
            </a:r>
            <a:endParaRPr sz="1800">
              <a:solidFill>
                <a:schemeClr val="accent1"/>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Generating useful outputs from a trained LLM</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Let’s build an LLM from scratch!</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pitfalls of using LLMs</a:t>
            </a:r>
            <a:endParaRPr sz="1800">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nvSpPr>
        <p:spPr>
          <a:xfrm>
            <a:off x="148650" y="182575"/>
            <a:ext cx="4642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2. </a:t>
            </a:r>
            <a:r>
              <a:rPr lang="en-GB" sz="1800">
                <a:solidFill>
                  <a:schemeClr val="lt2"/>
                </a:solidFill>
              </a:rPr>
              <a:t>Common steps of training a basic LLM</a:t>
            </a:r>
            <a:endParaRPr sz="1800">
              <a:solidFill>
                <a:schemeClr val="lt2"/>
              </a:solidFill>
            </a:endParaRPr>
          </a:p>
        </p:txBody>
      </p:sp>
      <p:sp>
        <p:nvSpPr>
          <p:cNvPr id="125" name="Google Shape;125;p24"/>
          <p:cNvSpPr txBox="1"/>
          <p:nvPr/>
        </p:nvSpPr>
        <p:spPr>
          <a:xfrm>
            <a:off x="694925" y="693225"/>
            <a:ext cx="2430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Tokenization</a:t>
            </a:r>
            <a:endParaRPr sz="1800">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nvSpPr>
        <p:spPr>
          <a:xfrm>
            <a:off x="148650" y="182575"/>
            <a:ext cx="4642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2. Common steps of training a basic LLM</a:t>
            </a:r>
            <a:endParaRPr sz="1800">
              <a:solidFill>
                <a:schemeClr val="lt2"/>
              </a:solidFill>
            </a:endParaRPr>
          </a:p>
        </p:txBody>
      </p:sp>
      <p:sp>
        <p:nvSpPr>
          <p:cNvPr id="131" name="Google Shape;131;p25"/>
          <p:cNvSpPr txBox="1"/>
          <p:nvPr/>
        </p:nvSpPr>
        <p:spPr>
          <a:xfrm>
            <a:off x="694925" y="693225"/>
            <a:ext cx="2430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Pre-training</a:t>
            </a:r>
            <a:endParaRPr sz="1800">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6"/>
          <p:cNvSpPr txBox="1"/>
          <p:nvPr/>
        </p:nvSpPr>
        <p:spPr>
          <a:xfrm>
            <a:off x="148650" y="182575"/>
            <a:ext cx="4642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2. Common steps of training a basic LLM</a:t>
            </a:r>
            <a:endParaRPr sz="1800">
              <a:solidFill>
                <a:schemeClr val="lt2"/>
              </a:solidFill>
            </a:endParaRPr>
          </a:p>
        </p:txBody>
      </p:sp>
      <p:sp>
        <p:nvSpPr>
          <p:cNvPr id="137" name="Google Shape;137;p26"/>
          <p:cNvSpPr txBox="1"/>
          <p:nvPr/>
        </p:nvSpPr>
        <p:spPr>
          <a:xfrm>
            <a:off x="694925" y="693225"/>
            <a:ext cx="2430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Post-training</a:t>
            </a:r>
            <a:endParaRPr sz="1800">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7"/>
          <p:cNvSpPr txBox="1"/>
          <p:nvPr/>
        </p:nvSpPr>
        <p:spPr>
          <a:xfrm>
            <a:off x="1951250" y="915225"/>
            <a:ext cx="57174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How will you learn this?</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LLM model architecture</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steps of training a basic LLM</a:t>
            </a:r>
            <a:endParaRPr sz="1800">
              <a:solidFill>
                <a:schemeClr val="lt2"/>
              </a:solidFill>
            </a:endParaRPr>
          </a:p>
          <a:p>
            <a:pPr indent="-342900" lvl="0" marL="457200" rtl="0" algn="l">
              <a:spcBef>
                <a:spcPts val="0"/>
              </a:spcBef>
              <a:spcAft>
                <a:spcPts val="0"/>
              </a:spcAft>
              <a:buClr>
                <a:schemeClr val="accent1"/>
              </a:buClr>
              <a:buSzPts val="1800"/>
              <a:buAutoNum type="arabicPeriod"/>
            </a:pPr>
            <a:r>
              <a:rPr lang="en-GB" sz="1800">
                <a:solidFill>
                  <a:schemeClr val="accent1"/>
                </a:solidFill>
              </a:rPr>
              <a:t>Generating useful outputs from a trained LLM</a:t>
            </a:r>
            <a:endParaRPr sz="1800">
              <a:solidFill>
                <a:schemeClr val="accent1"/>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Let’s build an LLM from scratch!</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pitfalls of using LLMs</a:t>
            </a:r>
            <a:endParaRPr sz="1800">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8"/>
          <p:cNvSpPr txBox="1"/>
          <p:nvPr/>
        </p:nvSpPr>
        <p:spPr>
          <a:xfrm>
            <a:off x="148650" y="182575"/>
            <a:ext cx="5271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3. Generating useful outputs from a trained LLM</a:t>
            </a:r>
            <a:endParaRPr sz="1800">
              <a:solidFill>
                <a:schemeClr val="lt2"/>
              </a:solidFill>
            </a:endParaRPr>
          </a:p>
        </p:txBody>
      </p:sp>
      <p:sp>
        <p:nvSpPr>
          <p:cNvPr id="148" name="Google Shape;148;p28"/>
          <p:cNvSpPr txBox="1"/>
          <p:nvPr/>
        </p:nvSpPr>
        <p:spPr>
          <a:xfrm>
            <a:off x="694925" y="693225"/>
            <a:ext cx="2430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lt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9"/>
          <p:cNvSpPr txBox="1"/>
          <p:nvPr/>
        </p:nvSpPr>
        <p:spPr>
          <a:xfrm>
            <a:off x="1951250" y="915225"/>
            <a:ext cx="57174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How will you learn this?</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LLM model architecture</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steps of training a basic LLM</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Generating useful outputs from a trained LLM</a:t>
            </a:r>
            <a:endParaRPr sz="1800">
              <a:solidFill>
                <a:schemeClr val="lt2"/>
              </a:solidFill>
            </a:endParaRPr>
          </a:p>
          <a:p>
            <a:pPr indent="-342900" lvl="0" marL="457200" rtl="0" algn="l">
              <a:spcBef>
                <a:spcPts val="0"/>
              </a:spcBef>
              <a:spcAft>
                <a:spcPts val="0"/>
              </a:spcAft>
              <a:buClr>
                <a:schemeClr val="accent1"/>
              </a:buClr>
              <a:buSzPts val="1800"/>
              <a:buAutoNum type="arabicPeriod"/>
            </a:pPr>
            <a:r>
              <a:rPr lang="en-GB" sz="1800">
                <a:solidFill>
                  <a:schemeClr val="accent1"/>
                </a:solidFill>
              </a:rPr>
              <a:t>Let’s build an LLM from scratch!</a:t>
            </a:r>
            <a:endParaRPr sz="1800">
              <a:solidFill>
                <a:schemeClr val="accent1"/>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pitfalls of using LLMs</a:t>
            </a:r>
            <a:endParaRPr sz="1800">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0"/>
          <p:cNvSpPr txBox="1"/>
          <p:nvPr/>
        </p:nvSpPr>
        <p:spPr>
          <a:xfrm>
            <a:off x="148650" y="182575"/>
            <a:ext cx="5271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4. </a:t>
            </a:r>
            <a:r>
              <a:rPr lang="en-GB" sz="1800">
                <a:solidFill>
                  <a:schemeClr val="lt2"/>
                </a:solidFill>
              </a:rPr>
              <a:t>Let’s build an LLM from scratch!</a:t>
            </a:r>
            <a:endParaRPr sz="1800">
              <a:solidFill>
                <a:schemeClr val="lt2"/>
              </a:solidFill>
            </a:endParaRPr>
          </a:p>
        </p:txBody>
      </p:sp>
      <p:sp>
        <p:nvSpPr>
          <p:cNvPr id="159" name="Google Shape;159;p30"/>
          <p:cNvSpPr txBox="1"/>
          <p:nvPr/>
        </p:nvSpPr>
        <p:spPr>
          <a:xfrm>
            <a:off x="694925" y="693225"/>
            <a:ext cx="30156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Tokenization</a:t>
            </a:r>
            <a:endParaRPr sz="1800">
              <a:solidFill>
                <a:schemeClr val="lt2"/>
              </a:solidFill>
            </a:endParaRPr>
          </a:p>
          <a:p>
            <a:pPr indent="0" lvl="0" marL="0" rtl="0" algn="l">
              <a:spcBef>
                <a:spcPts val="0"/>
              </a:spcBef>
              <a:spcAft>
                <a:spcPts val="0"/>
              </a:spcAft>
              <a:buNone/>
            </a:pPr>
            <a:r>
              <a:rPr lang="en-GB" sz="1800">
                <a:solidFill>
                  <a:schemeClr val="lt2"/>
                </a:solidFill>
              </a:rPr>
              <a:t>Pre-training</a:t>
            </a:r>
            <a:endParaRPr sz="1800">
              <a:solidFill>
                <a:schemeClr val="lt2"/>
              </a:solidFill>
            </a:endParaRPr>
          </a:p>
          <a:p>
            <a:pPr indent="0" lvl="0" marL="0" rtl="0" algn="l">
              <a:spcBef>
                <a:spcPts val="0"/>
              </a:spcBef>
              <a:spcAft>
                <a:spcPts val="0"/>
              </a:spcAft>
              <a:buNone/>
            </a:pPr>
            <a:r>
              <a:rPr lang="en-GB" sz="1800">
                <a:solidFill>
                  <a:schemeClr val="lt2"/>
                </a:solidFill>
              </a:rPr>
              <a:t>Post-training</a:t>
            </a:r>
            <a:endParaRPr sz="1800">
              <a:solidFill>
                <a:schemeClr val="lt2"/>
              </a:solidFill>
            </a:endParaRPr>
          </a:p>
          <a:p>
            <a:pPr indent="0" lvl="0" marL="0" rtl="0" algn="l">
              <a:spcBef>
                <a:spcPts val="0"/>
              </a:spcBef>
              <a:spcAft>
                <a:spcPts val="0"/>
              </a:spcAft>
              <a:buNone/>
            </a:pPr>
            <a:r>
              <a:rPr lang="en-GB" sz="1800">
                <a:solidFill>
                  <a:schemeClr val="lt2"/>
                </a:solidFill>
              </a:rPr>
              <a:t>Generating responses</a:t>
            </a:r>
            <a:endParaRPr sz="1800">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1"/>
          <p:cNvSpPr txBox="1"/>
          <p:nvPr/>
        </p:nvSpPr>
        <p:spPr>
          <a:xfrm>
            <a:off x="1951250" y="915225"/>
            <a:ext cx="57174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How will you learn this?</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LLM model architecture</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steps of training a basic LLM</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Generating useful outputs from a trained LLM</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Let’s build an LLM from scratch!</a:t>
            </a:r>
            <a:endParaRPr sz="1800">
              <a:solidFill>
                <a:schemeClr val="lt2"/>
              </a:solidFill>
            </a:endParaRPr>
          </a:p>
          <a:p>
            <a:pPr indent="-342900" lvl="0" marL="457200" rtl="0" algn="l">
              <a:spcBef>
                <a:spcPts val="0"/>
              </a:spcBef>
              <a:spcAft>
                <a:spcPts val="0"/>
              </a:spcAft>
              <a:buClr>
                <a:schemeClr val="accent1"/>
              </a:buClr>
              <a:buSzPts val="1800"/>
              <a:buAutoNum type="arabicPeriod"/>
            </a:pPr>
            <a:r>
              <a:rPr lang="en-GB" sz="1800">
                <a:solidFill>
                  <a:schemeClr val="accent1"/>
                </a:solidFill>
              </a:rPr>
              <a:t>Common pitfalls of using LLMs</a:t>
            </a:r>
            <a:endParaRPr sz="1800">
              <a:solidFill>
                <a:schemeClr val="accen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nvSpPr>
        <p:spPr>
          <a:xfrm>
            <a:off x="1609475" y="746450"/>
            <a:ext cx="64221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What will you learn?</a:t>
            </a:r>
            <a:endParaRPr sz="1800">
              <a:solidFill>
                <a:schemeClr val="lt2"/>
              </a:solidFill>
            </a:endParaRPr>
          </a:p>
          <a:p>
            <a:pPr indent="-342900" lvl="0" marL="457200" rtl="0" algn="l">
              <a:spcBef>
                <a:spcPts val="0"/>
              </a:spcBef>
              <a:spcAft>
                <a:spcPts val="0"/>
              </a:spcAft>
              <a:buClr>
                <a:schemeClr val="lt2"/>
              </a:buClr>
              <a:buSzPts val="1800"/>
              <a:buChar char="●"/>
            </a:pPr>
            <a:r>
              <a:rPr lang="en-GB" sz="1800">
                <a:solidFill>
                  <a:schemeClr val="lt2"/>
                </a:solidFill>
              </a:rPr>
              <a:t>What is AI and where do LLMs fit in the AI landscape</a:t>
            </a:r>
            <a:endParaRPr sz="1800">
              <a:solidFill>
                <a:schemeClr val="lt2"/>
              </a:solidFill>
            </a:endParaRPr>
          </a:p>
          <a:p>
            <a:pPr indent="-342900" lvl="0" marL="457200" rtl="0" algn="l">
              <a:spcBef>
                <a:spcPts val="0"/>
              </a:spcBef>
              <a:spcAft>
                <a:spcPts val="0"/>
              </a:spcAft>
              <a:buClr>
                <a:schemeClr val="lt2"/>
              </a:buClr>
              <a:buSzPts val="1800"/>
              <a:buChar char="●"/>
            </a:pPr>
            <a:r>
              <a:rPr lang="en-GB" sz="1800">
                <a:solidFill>
                  <a:schemeClr val="lt2"/>
                </a:solidFill>
              </a:rPr>
              <a:t>Basic intuition of LLMs work</a:t>
            </a:r>
            <a:endParaRPr sz="1800">
              <a:solidFill>
                <a:schemeClr val="lt2"/>
              </a:solidFill>
            </a:endParaRPr>
          </a:p>
          <a:p>
            <a:pPr indent="-342900" lvl="0" marL="457200" rtl="0" algn="l">
              <a:spcBef>
                <a:spcPts val="0"/>
              </a:spcBef>
              <a:spcAft>
                <a:spcPts val="0"/>
              </a:spcAft>
              <a:buClr>
                <a:schemeClr val="lt2"/>
              </a:buClr>
              <a:buSzPts val="1800"/>
              <a:buChar char="●"/>
            </a:pPr>
            <a:r>
              <a:rPr lang="en-GB" sz="1800">
                <a:solidFill>
                  <a:schemeClr val="lt2"/>
                </a:solidFill>
              </a:rPr>
              <a:t>Common pitfalls of using LLMs and why they happen</a:t>
            </a:r>
            <a:endParaRPr sz="1800">
              <a:solidFill>
                <a:schemeClr val="l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2"/>
          <p:cNvSpPr txBox="1"/>
          <p:nvPr/>
        </p:nvSpPr>
        <p:spPr>
          <a:xfrm>
            <a:off x="148650" y="182575"/>
            <a:ext cx="5271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5. </a:t>
            </a:r>
            <a:r>
              <a:rPr lang="en-GB" sz="1800">
                <a:solidFill>
                  <a:schemeClr val="lt2"/>
                </a:solidFill>
              </a:rPr>
              <a:t>Common pitfalls of using LLMs</a:t>
            </a:r>
            <a:endParaRPr sz="1800">
              <a:solidFill>
                <a:schemeClr val="lt2"/>
              </a:solidFill>
            </a:endParaRPr>
          </a:p>
        </p:txBody>
      </p:sp>
      <p:sp>
        <p:nvSpPr>
          <p:cNvPr id="170" name="Google Shape;170;p32"/>
          <p:cNvSpPr txBox="1"/>
          <p:nvPr/>
        </p:nvSpPr>
        <p:spPr>
          <a:xfrm>
            <a:off x="694925" y="693225"/>
            <a:ext cx="8276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Which of these should LLMs be Good vs Not Good at?</a:t>
            </a:r>
            <a:endParaRPr sz="1800">
              <a:solidFill>
                <a:schemeClr val="l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3"/>
          <p:cNvSpPr txBox="1"/>
          <p:nvPr/>
        </p:nvSpPr>
        <p:spPr>
          <a:xfrm>
            <a:off x="1951250" y="915225"/>
            <a:ext cx="5717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Summary</a:t>
            </a:r>
            <a:endParaRPr sz="1800">
              <a:solidFill>
                <a:schemeClr val="lt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9" name="Shape 179"/>
        <p:cNvGrpSpPr/>
        <p:nvPr/>
      </p:nvGrpSpPr>
      <p:grpSpPr>
        <a:xfrm>
          <a:off x="0" y="0"/>
          <a:ext cx="0" cy="0"/>
          <a:chOff x="0" y="0"/>
          <a:chExt cx="0" cy="0"/>
        </a:xfrm>
      </p:grpSpPr>
      <p:sp>
        <p:nvSpPr>
          <p:cNvPr id="180" name="Google Shape;180;p34"/>
          <p:cNvSpPr txBox="1"/>
          <p:nvPr/>
        </p:nvSpPr>
        <p:spPr>
          <a:xfrm>
            <a:off x="2630600" y="1037600"/>
            <a:ext cx="2430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lt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35"/>
          <p:cNvPicPr preferRelativeResize="0"/>
          <p:nvPr/>
        </p:nvPicPr>
        <p:blipFill rotWithShape="1">
          <a:blip r:embed="rId3">
            <a:alphaModFix/>
          </a:blip>
          <a:srcRect b="13547" l="0" r="0" t="0"/>
          <a:stretch/>
        </p:blipFill>
        <p:spPr>
          <a:xfrm>
            <a:off x="107325" y="396475"/>
            <a:ext cx="4667526" cy="3530651"/>
          </a:xfrm>
          <a:prstGeom prst="rect">
            <a:avLst/>
          </a:prstGeom>
          <a:noFill/>
          <a:ln>
            <a:noFill/>
          </a:ln>
        </p:spPr>
      </p:pic>
      <p:pic>
        <p:nvPicPr>
          <p:cNvPr id="186" name="Google Shape;186;p35"/>
          <p:cNvPicPr preferRelativeResize="0"/>
          <p:nvPr/>
        </p:nvPicPr>
        <p:blipFill>
          <a:blip r:embed="rId4">
            <a:alphaModFix/>
          </a:blip>
          <a:stretch>
            <a:fillRect/>
          </a:stretch>
        </p:blipFill>
        <p:spPr>
          <a:xfrm>
            <a:off x="4805875" y="1065675"/>
            <a:ext cx="4338126" cy="2291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nvSpPr>
        <p:spPr>
          <a:xfrm>
            <a:off x="1951250" y="915225"/>
            <a:ext cx="57174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2"/>
                </a:solidFill>
              </a:rPr>
              <a:t>How will you learn this?</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LLM model architecture</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steps of training a basic LLM</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Generating useful outputs from a trained LLM</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Let’s build an LLM from scratch!</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pitfalls of using LLMs</a:t>
            </a:r>
            <a:endParaRPr sz="180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6"/>
          <p:cNvPicPr preferRelativeResize="0"/>
          <p:nvPr/>
        </p:nvPicPr>
        <p:blipFill>
          <a:blip r:embed="rId3">
            <a:alphaModFix/>
          </a:blip>
          <a:stretch>
            <a:fillRect/>
          </a:stretch>
        </p:blipFill>
        <p:spPr>
          <a:xfrm>
            <a:off x="2000250" y="0"/>
            <a:ext cx="5143501"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7"/>
          <p:cNvPicPr preferRelativeResize="0"/>
          <p:nvPr/>
        </p:nvPicPr>
        <p:blipFill>
          <a:blip r:embed="rId3">
            <a:alphaModFix/>
          </a:blip>
          <a:stretch>
            <a:fillRect/>
          </a:stretch>
        </p:blipFill>
        <p:spPr>
          <a:xfrm>
            <a:off x="1737425" y="115875"/>
            <a:ext cx="5669149" cy="4911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8"/>
          <p:cNvPicPr preferRelativeResize="0"/>
          <p:nvPr/>
        </p:nvPicPr>
        <p:blipFill>
          <a:blip r:embed="rId3">
            <a:alphaModFix/>
          </a:blip>
          <a:stretch>
            <a:fillRect/>
          </a:stretch>
        </p:blipFill>
        <p:spPr>
          <a:xfrm>
            <a:off x="1531688" y="152400"/>
            <a:ext cx="6080633" cy="4838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9"/>
          <p:cNvPicPr preferRelativeResize="0"/>
          <p:nvPr/>
        </p:nvPicPr>
        <p:blipFill>
          <a:blip r:embed="rId3">
            <a:alphaModFix/>
          </a:blip>
          <a:stretch>
            <a:fillRect/>
          </a:stretch>
        </p:blipFill>
        <p:spPr>
          <a:xfrm>
            <a:off x="310787" y="0"/>
            <a:ext cx="8522423"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2" name="Shape 92"/>
        <p:cNvGrpSpPr/>
        <p:nvPr/>
      </p:nvGrpSpPr>
      <p:grpSpPr>
        <a:xfrm>
          <a:off x="0" y="0"/>
          <a:ext cx="0" cy="0"/>
          <a:chOff x="0" y="0"/>
          <a:chExt cx="0" cy="0"/>
        </a:xfrm>
      </p:grpSpPr>
      <p:pic>
        <p:nvPicPr>
          <p:cNvPr id="93" name="Google Shape;93;p20"/>
          <p:cNvPicPr preferRelativeResize="0"/>
          <p:nvPr/>
        </p:nvPicPr>
        <p:blipFill>
          <a:blip r:embed="rId3">
            <a:alphaModFix/>
          </a:blip>
          <a:stretch>
            <a:fillRect/>
          </a:stretch>
        </p:blipFill>
        <p:spPr>
          <a:xfrm>
            <a:off x="1449525" y="274450"/>
            <a:ext cx="6761975" cy="4081025"/>
          </a:xfrm>
          <a:prstGeom prst="rect">
            <a:avLst/>
          </a:prstGeom>
          <a:noFill/>
          <a:ln>
            <a:noFill/>
          </a:ln>
        </p:spPr>
      </p:pic>
      <p:pic>
        <p:nvPicPr>
          <p:cNvPr id="94" name="Google Shape;94;p20"/>
          <p:cNvPicPr preferRelativeResize="0"/>
          <p:nvPr/>
        </p:nvPicPr>
        <p:blipFill rotWithShape="1">
          <a:blip r:embed="rId4">
            <a:alphaModFix/>
          </a:blip>
          <a:srcRect b="6364" l="4959" r="1284" t="6329"/>
          <a:stretch/>
        </p:blipFill>
        <p:spPr>
          <a:xfrm>
            <a:off x="1264225" y="318950"/>
            <a:ext cx="1394325" cy="1034625"/>
          </a:xfrm>
          <a:prstGeom prst="rect">
            <a:avLst/>
          </a:prstGeom>
          <a:noFill/>
          <a:ln>
            <a:noFill/>
          </a:ln>
        </p:spPr>
      </p:pic>
      <p:pic>
        <p:nvPicPr>
          <p:cNvPr id="95" name="Google Shape;95;p20"/>
          <p:cNvPicPr preferRelativeResize="0"/>
          <p:nvPr/>
        </p:nvPicPr>
        <p:blipFill rotWithShape="1">
          <a:blip r:embed="rId5">
            <a:alphaModFix/>
          </a:blip>
          <a:srcRect b="5846" l="3295" r="1719" t="2662"/>
          <a:stretch/>
        </p:blipFill>
        <p:spPr>
          <a:xfrm>
            <a:off x="395225" y="1405175"/>
            <a:ext cx="1703049" cy="918400"/>
          </a:xfrm>
          <a:prstGeom prst="rect">
            <a:avLst/>
          </a:prstGeom>
          <a:noFill/>
          <a:ln>
            <a:noFill/>
          </a:ln>
        </p:spPr>
      </p:pic>
      <p:pic>
        <p:nvPicPr>
          <p:cNvPr id="96" name="Google Shape;96;p20"/>
          <p:cNvPicPr preferRelativeResize="0"/>
          <p:nvPr/>
        </p:nvPicPr>
        <p:blipFill rotWithShape="1">
          <a:blip r:embed="rId6">
            <a:alphaModFix/>
          </a:blip>
          <a:srcRect b="6766" l="9710" r="8690" t="6042"/>
          <a:stretch/>
        </p:blipFill>
        <p:spPr>
          <a:xfrm>
            <a:off x="7211250" y="1465925"/>
            <a:ext cx="1293276" cy="1034625"/>
          </a:xfrm>
          <a:prstGeom prst="rect">
            <a:avLst/>
          </a:prstGeom>
          <a:noFill/>
          <a:ln>
            <a:noFill/>
          </a:ln>
        </p:spPr>
      </p:pic>
      <p:pic>
        <p:nvPicPr>
          <p:cNvPr id="97" name="Google Shape;97;p20"/>
          <p:cNvPicPr preferRelativeResize="0"/>
          <p:nvPr/>
        </p:nvPicPr>
        <p:blipFill>
          <a:blip r:embed="rId7">
            <a:alphaModFix/>
          </a:blip>
          <a:stretch>
            <a:fillRect/>
          </a:stretch>
        </p:blipFill>
        <p:spPr>
          <a:xfrm>
            <a:off x="47225" y="3381313"/>
            <a:ext cx="1737524" cy="772225"/>
          </a:xfrm>
          <a:prstGeom prst="rect">
            <a:avLst/>
          </a:prstGeom>
          <a:noFill/>
          <a:ln>
            <a:noFill/>
          </a:ln>
        </p:spPr>
      </p:pic>
      <p:pic>
        <p:nvPicPr>
          <p:cNvPr id="98" name="Google Shape;98;p20"/>
          <p:cNvPicPr preferRelativeResize="0"/>
          <p:nvPr/>
        </p:nvPicPr>
        <p:blipFill rotWithShape="1">
          <a:blip r:embed="rId8">
            <a:alphaModFix/>
          </a:blip>
          <a:srcRect b="6326" l="7761" r="5031" t="11826"/>
          <a:stretch/>
        </p:blipFill>
        <p:spPr>
          <a:xfrm>
            <a:off x="-1023" y="2419675"/>
            <a:ext cx="2192835" cy="808825"/>
          </a:xfrm>
          <a:prstGeom prst="rect">
            <a:avLst/>
          </a:prstGeom>
          <a:noFill/>
          <a:ln>
            <a:noFill/>
          </a:ln>
        </p:spPr>
      </p:pic>
      <p:pic>
        <p:nvPicPr>
          <p:cNvPr id="99" name="Google Shape;99;p20" title="Screenshot 2025-09-05 at 16.25.51.png"/>
          <p:cNvPicPr preferRelativeResize="0"/>
          <p:nvPr/>
        </p:nvPicPr>
        <p:blipFill>
          <a:blip r:embed="rId9">
            <a:alphaModFix/>
          </a:blip>
          <a:stretch>
            <a:fillRect/>
          </a:stretch>
        </p:blipFill>
        <p:spPr>
          <a:xfrm>
            <a:off x="7001098" y="390829"/>
            <a:ext cx="1293275" cy="1075096"/>
          </a:xfrm>
          <a:prstGeom prst="rect">
            <a:avLst/>
          </a:prstGeom>
          <a:noFill/>
          <a:ln>
            <a:noFill/>
          </a:ln>
        </p:spPr>
      </p:pic>
      <p:pic>
        <p:nvPicPr>
          <p:cNvPr id="100" name="Google Shape;100;p20"/>
          <p:cNvPicPr preferRelativeResize="0"/>
          <p:nvPr/>
        </p:nvPicPr>
        <p:blipFill>
          <a:blip r:embed="rId10">
            <a:alphaModFix/>
          </a:blip>
          <a:stretch>
            <a:fillRect/>
          </a:stretch>
        </p:blipFill>
        <p:spPr>
          <a:xfrm>
            <a:off x="6872839" y="3283275"/>
            <a:ext cx="1703050" cy="1483536"/>
          </a:xfrm>
          <a:prstGeom prst="rect">
            <a:avLst/>
          </a:prstGeom>
          <a:noFill/>
          <a:ln>
            <a:noFill/>
          </a:ln>
        </p:spPr>
      </p:pic>
      <p:pic>
        <p:nvPicPr>
          <p:cNvPr id="101" name="Google Shape;101;p20"/>
          <p:cNvPicPr preferRelativeResize="0"/>
          <p:nvPr/>
        </p:nvPicPr>
        <p:blipFill>
          <a:blip r:embed="rId11">
            <a:alphaModFix/>
          </a:blip>
          <a:stretch>
            <a:fillRect/>
          </a:stretch>
        </p:blipFill>
        <p:spPr>
          <a:xfrm>
            <a:off x="5565236" y="3658600"/>
            <a:ext cx="1079664" cy="641775"/>
          </a:xfrm>
          <a:prstGeom prst="rect">
            <a:avLst/>
          </a:prstGeom>
          <a:noFill/>
          <a:ln>
            <a:noFill/>
          </a:ln>
        </p:spPr>
      </p:pic>
      <p:pic>
        <p:nvPicPr>
          <p:cNvPr id="102" name="Google Shape;102;p20"/>
          <p:cNvPicPr preferRelativeResize="0"/>
          <p:nvPr/>
        </p:nvPicPr>
        <p:blipFill>
          <a:blip r:embed="rId12">
            <a:alphaModFix/>
          </a:blip>
          <a:stretch>
            <a:fillRect/>
          </a:stretch>
        </p:blipFill>
        <p:spPr>
          <a:xfrm>
            <a:off x="1656475" y="3902850"/>
            <a:ext cx="1656989" cy="1034624"/>
          </a:xfrm>
          <a:prstGeom prst="rect">
            <a:avLst/>
          </a:prstGeom>
          <a:noFill/>
          <a:ln>
            <a:noFill/>
          </a:ln>
        </p:spPr>
      </p:pic>
      <p:pic>
        <p:nvPicPr>
          <p:cNvPr id="103" name="Google Shape;103;p20"/>
          <p:cNvPicPr preferRelativeResize="0"/>
          <p:nvPr/>
        </p:nvPicPr>
        <p:blipFill rotWithShape="1">
          <a:blip r:embed="rId13">
            <a:alphaModFix/>
          </a:blip>
          <a:srcRect b="13602" l="7472" r="3780" t="2589"/>
          <a:stretch/>
        </p:blipFill>
        <p:spPr>
          <a:xfrm>
            <a:off x="3560603" y="4107725"/>
            <a:ext cx="2022798" cy="10751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nvSpPr>
        <p:spPr>
          <a:xfrm>
            <a:off x="1951250" y="915225"/>
            <a:ext cx="5717400" cy="15699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accent1"/>
              </a:buClr>
              <a:buSzPts val="1800"/>
              <a:buAutoNum type="arabicPeriod"/>
            </a:pPr>
            <a:r>
              <a:rPr lang="en-GB" sz="1800">
                <a:solidFill>
                  <a:schemeClr val="accent1"/>
                </a:solidFill>
              </a:rPr>
              <a:t>LLM model architecture</a:t>
            </a:r>
            <a:endParaRPr sz="1800">
              <a:solidFill>
                <a:schemeClr val="accent1"/>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steps of training a basic LLM</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Generating useful outputs from a trained LLM</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Let’s build an LLM from scratch!</a:t>
            </a:r>
            <a:endParaRPr sz="1800">
              <a:solidFill>
                <a:schemeClr val="lt2"/>
              </a:solidFill>
            </a:endParaRPr>
          </a:p>
          <a:p>
            <a:pPr indent="-342900" lvl="0" marL="457200" rtl="0" algn="l">
              <a:spcBef>
                <a:spcPts val="0"/>
              </a:spcBef>
              <a:spcAft>
                <a:spcPts val="0"/>
              </a:spcAft>
              <a:buClr>
                <a:schemeClr val="lt2"/>
              </a:buClr>
              <a:buSzPts val="1800"/>
              <a:buAutoNum type="arabicPeriod"/>
            </a:pPr>
            <a:r>
              <a:rPr lang="en-GB" sz="1800">
                <a:solidFill>
                  <a:schemeClr val="lt2"/>
                </a:solidFill>
              </a:rPr>
              <a:t>Common pitfalls of using LLMs</a:t>
            </a:r>
            <a:endParaRPr sz="1800">
              <a:solidFill>
                <a:schemeClr val="l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